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70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1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Masters/slideMaster3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652" r:id="rId2"/>
    <p:sldMasterId id="2147483684" r:id="rId3"/>
  </p:sldMasterIdLst>
  <p:notesMasterIdLst>
    <p:notesMasterId r:id="rId75"/>
  </p:notesMasterIdLst>
  <p:handoutMasterIdLst>
    <p:handoutMasterId r:id="rId76"/>
  </p:handoutMasterIdLst>
  <p:sldIdLst>
    <p:sldId id="256" r:id="rId4"/>
    <p:sldId id="262" r:id="rId5"/>
    <p:sldId id="261" r:id="rId6"/>
    <p:sldId id="303" r:id="rId7"/>
    <p:sldId id="353" r:id="rId8"/>
    <p:sldId id="311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298" r:id="rId34"/>
    <p:sldId id="28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02" r:id="rId45"/>
    <p:sldId id="310" r:id="rId46"/>
    <p:sldId id="313" r:id="rId47"/>
    <p:sldId id="314" r:id="rId48"/>
    <p:sldId id="327" r:id="rId49"/>
    <p:sldId id="328" r:id="rId50"/>
    <p:sldId id="315" r:id="rId51"/>
    <p:sldId id="329" r:id="rId52"/>
    <p:sldId id="312" r:id="rId53"/>
    <p:sldId id="316" r:id="rId54"/>
    <p:sldId id="317" r:id="rId55"/>
    <p:sldId id="330" r:id="rId56"/>
    <p:sldId id="318" r:id="rId57"/>
    <p:sldId id="309" r:id="rId58"/>
    <p:sldId id="323" r:id="rId59"/>
    <p:sldId id="324" r:id="rId60"/>
    <p:sldId id="332" r:id="rId61"/>
    <p:sldId id="331" r:id="rId62"/>
    <p:sldId id="307" r:id="rId63"/>
    <p:sldId id="308" r:id="rId64"/>
    <p:sldId id="325" r:id="rId65"/>
    <p:sldId id="347" r:id="rId66"/>
    <p:sldId id="348" r:id="rId67"/>
    <p:sldId id="326" r:id="rId68"/>
    <p:sldId id="305" r:id="rId69"/>
    <p:sldId id="306" r:id="rId70"/>
    <p:sldId id="349" r:id="rId71"/>
    <p:sldId id="350" r:id="rId72"/>
    <p:sldId id="351" r:id="rId73"/>
    <p:sldId id="304" r:id="rId7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8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84" y="10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customXml" Target="../customXml/item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83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81" Type="http://schemas.openxmlformats.org/officeDocument/2006/relationships/customXml" Target="../customXml/item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BC1DD-8604-4B75-A234-42CAB2EE1A8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48896-C056-4E43-81AC-85F5D956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1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59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51" r:id="rId14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273" y="322193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46585" y="804379"/>
            <a:ext cx="668669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TỬ SỐ</a:t>
            </a:r>
            <a:endParaRPr lang="ko-KR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A9370-D8CA-4427-9DC8-2A7F1FC08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4113"/>
            <a:ext cx="699072" cy="671597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941877" y="1924612"/>
            <a:ext cx="6181725" cy="4572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</a:t>
            </a:r>
            <a:endPara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White">
          <a:xfrm>
            <a:off x="881136" y="5318341"/>
            <a:ext cx="609600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SzPct val="50000"/>
              <a:buFont typeface="Wingdings 2" panose="05020102010507070707" pitchFamily="18" charset="2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Font typeface="Wingdings" panose="05000000000000000000" pitchFamily="2" charset="2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buSzPct val="60000"/>
              <a:buFont typeface="Wingdings 2" panose="05020102010507070707" pitchFamily="18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ĐT-KTMT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Viễn</a:t>
            </a:r>
            <a:r>
              <a:rPr lang="en-US" alt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ĐH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altLang="en-US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85482" y="758680"/>
            <a:ext cx="10661257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Tổng hợp mạch đa mức (cont.)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98216" y="1988993"/>
            <a:ext cx="10948523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Xét việc thực hiện hàm f hai lớp với các PLD như CPLD hay FPGA .</a:t>
            </a: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Với CPLD thì không sao bởi có đủ đầu vào, đủ cổng AND và cả cổng OR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282" y="3422932"/>
            <a:ext cx="7403651" cy="277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2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876718" y="1017625"/>
            <a:ext cx="7068393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Tổng hợp mạch đa mức (cont.)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66998" y="1988993"/>
            <a:ext cx="10394219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Với FPGA có các LUTs 2 đầu vào thì hàm này ko thể thực hiện được trực tiếp vì:</a:t>
            </a:r>
          </a:p>
          <a:p>
            <a:pPr lvl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Dạng SOP có 3 và 4 thành phần (literals) </a:t>
            </a: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yêu cầu các cổng AND có 3 và 4 đầu vào</a:t>
            </a:r>
          </a:p>
          <a:p>
            <a:pPr lvl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Có 4 thành phần tích  cần các cổng OR có 3 và 4 đầu vào</a:t>
            </a: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Fan-in để thực hiện mạch này là lớn hơn so với các LUTs 2 đầu vào của FPGA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5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01666" y="758680"/>
            <a:ext cx="10159551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Tổng hợp mạch đa mức (cont.)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01666" y="1988993"/>
            <a:ext cx="10159551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Để giải quyết, hàm phải được biểu diễn ở dạng có số mức logic lớn hơn 2. Nó được gọi là biểu thứ logic đa mức</a:t>
            </a:r>
          </a:p>
          <a:p>
            <a:pPr>
              <a:lnSpc>
                <a:spcPct val="13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Có 2 kỹ thuật tổng hợp các hàm logic đa mức là: factoring và functional decomposition (đặt thừa số và phân tách hàm)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289412" y="767887"/>
            <a:ext cx="549853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Factoring (đặt thừa số)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50219" y="1910887"/>
            <a:ext cx="9957249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Sử dụng tính chất phân bố để viết lại biểu thức dưới dạng có ít thành phần biến (literals) trong một nhóm hơn.</a:t>
            </a: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Ví dụ</a:t>
            </a:r>
          </a:p>
          <a:p>
            <a:pPr>
              <a:lnSpc>
                <a:spcPct val="120000"/>
              </a:lnSpc>
            </a:pPr>
            <a:endParaRPr lang="vi-V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Ở dạng này, hàm có ko quá 2 thành phần biến cho mỗi nhóm và có thể thực hiện với LUTs hai đầu vào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81" y="3243129"/>
            <a:ext cx="8500684" cy="91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46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528128" y="863825"/>
            <a:ext cx="5555182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Factoring (đặt thừa số)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19" y="2006825"/>
            <a:ext cx="6096000" cy="41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7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507897" y="947611"/>
            <a:ext cx="943935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 vấn đề của Fan-in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444428" y="1902795"/>
            <a:ext cx="9439359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 hạn chế Fan-in ko những chỉ trong PLDs, mà còn trong các cổng logic đơn</a:t>
            </a:r>
          </a:p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Nhìn chung, khi số đầu vào đến 1 cổng logic tăng dẫn đến trễ lan truyền tăng.</a:t>
            </a:r>
          </a:p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Trễ lan truyền là tổng trễ cần thiết cho sự thay đổi ở đầu vào tạo ra thay đổi ở đầu ra</a:t>
            </a:r>
          </a:p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 vậy, mong muốn là hạn chế số đầu vào tới một phần tử. Thông thường tối đa là 5</a:t>
            </a:r>
            <a:endParaRPr lang="en-US" altLang="en-US" sz="2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5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501073" y="939519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 vấn đề của Fan-in (cont.)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01073" y="2169832"/>
            <a:ext cx="8229600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 một hàm</a:t>
            </a: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Thực hiện trực tiếp yêu cầu 2 cổng AND 6 đầu vào và 1 cổng OR 2 đầu vào</a:t>
            </a: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Đặt thừa số cho hàm này có</a:t>
            </a:r>
          </a:p>
          <a:p>
            <a:pPr>
              <a:lnSpc>
                <a:spcPct val="120000"/>
              </a:lnSpc>
            </a:pPr>
            <a:endParaRPr lang="vi-V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Hàm này giải quyết được vấn đề Fan-in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14" y="2317694"/>
            <a:ext cx="498806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79" y="4674498"/>
            <a:ext cx="4685824" cy="46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0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035147" y="944797"/>
            <a:ext cx="9228966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Ảnh hưởng lên mức phức tạp của kết nối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800478" y="1988993"/>
            <a:ext cx="10102906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gian của IC được chiếm bởi mạch và các dây dẫn tạo nên kết nối cho các mạch</a:t>
            </a:r>
          </a:p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Mối literal t</a:t>
            </a:r>
            <a:r>
              <a:rPr lang="en-US" alt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ươ</a:t>
            </a: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 ứng với 1 dây nối trong mạch, nó mang tín hiệu logic</a:t>
            </a:r>
          </a:p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Factoring làm giảm tổng số literal và cũng giúp giảm  mức phức tạp của kết nối</a:t>
            </a:r>
          </a:p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khi tổng hợp mạch logic, CAD t</a:t>
            </a:r>
            <a:r>
              <a:rPr lang="en-US" alt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ool</a:t>
            </a: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xem xét các tham số như: chi phí của mạch, fan-in, tốc độ của mạch và mức phức tạp của dây</a:t>
            </a:r>
            <a:endParaRPr lang="en-US" altLang="en-US" sz="2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0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266404" y="850507"/>
            <a:ext cx="10272838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decomposition (phân tách hàm)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66404" y="2080820"/>
            <a:ext cx="10272838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Mức phức tạp của mạch logic (cổng logic và kết nối) thường có thể được giảm bằng cách </a:t>
            </a:r>
            <a:r>
              <a:rPr lang="vi-VN" altLang="en-US" sz="27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 tách (decomposing)</a:t>
            </a: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biểu thứ</a:t>
            </a:r>
            <a:r>
              <a:rPr lang="en-US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mức thành nhiều mạch nhỏ hơn.</a:t>
            </a:r>
          </a:p>
          <a:p>
            <a:pPr lvl="1">
              <a:lnSpc>
                <a:spcPct val="120000"/>
              </a:lnSpc>
            </a:pPr>
            <a:r>
              <a:rPr lang="vi-VN" alt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Mạch nhỏ này có thể đ</a:t>
            </a:r>
            <a:r>
              <a:rPr lang="en-US" altLang="en-US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ược</a:t>
            </a:r>
            <a:r>
              <a:rPr lang="vi-VN" alt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dùng một số nơi trong mạch cuối cùng</a:t>
            </a:r>
          </a:p>
          <a:p>
            <a:pPr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 biểu thức 2 mức có thể được thay thế bởi 2 hay nhiều biểu thức mới.</a:t>
            </a:r>
          </a:p>
          <a:p>
            <a:pPr lvl="1">
              <a:lnSpc>
                <a:spcPct val="120000"/>
              </a:lnSpc>
            </a:pPr>
            <a:r>
              <a:rPr lang="vi-V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 biểu thức mới được tổ hợp để hình thành mạch nhiều mức</a:t>
            </a:r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314955" y="890967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Ví dụ về phân tách hàm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09759" y="1749047"/>
            <a:ext cx="10587794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Xét biểu thức:</a:t>
            </a:r>
          </a:p>
          <a:p>
            <a:pPr>
              <a:lnSpc>
                <a:spcPct val="120000"/>
              </a:lnSpc>
            </a:pP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Hàm này yêu cầu 1 cổng AND 3 đầu vào, 2 cổng AND 2 đầu vào và 1 cổng OR 3 đầu vào</a:t>
            </a:r>
          </a:p>
          <a:p>
            <a:pPr>
              <a:lnSpc>
                <a:spcPct val="120000"/>
              </a:lnSpc>
            </a:pP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= 4 cổng + 10 đầu vào = 1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Và COST = 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nếu cổng NOT được kèm thêm vào</a:t>
            </a:r>
          </a:p>
          <a:p>
            <a:pPr>
              <a:lnSpc>
                <a:spcPct val="120000"/>
              </a:lnSpc>
            </a:pP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Viết lại hàm f: </a:t>
            </a:r>
          </a:p>
          <a:p>
            <a:pPr>
              <a:lnSpc>
                <a:spcPct val="120000"/>
              </a:lnSpc>
            </a:pP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Gọi                    </a:t>
            </a: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07" y="1859504"/>
            <a:ext cx="4729500" cy="45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407" y="5194665"/>
            <a:ext cx="4311034" cy="50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800" y="5976560"/>
            <a:ext cx="1796607" cy="37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970" y="5943648"/>
            <a:ext cx="1418805" cy="38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2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38807" y="286135"/>
            <a:ext cx="39319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ko-KR" sz="5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5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ko-KR" altLang="en-US"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47232" y="392726"/>
            <a:ext cx="5408556" cy="733405"/>
            <a:chOff x="5869587" y="1634211"/>
            <a:chExt cx="5408556" cy="7334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13619" y="1721965"/>
              <a:ext cx="4564524" cy="645651"/>
              <a:chOff x="6713619" y="1721965"/>
              <a:chExt cx="4564524" cy="64565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13619" y="1721965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Khái </a:t>
                </a:r>
                <a:r>
                  <a:rPr lang="en-US" altLang="ko-KR" sz="2700" b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niệm</a:t>
                </a:r>
                <a:r>
                  <a:rPr lang="en-US" altLang="ko-KR" sz="27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700" b="1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chung</a:t>
                </a:r>
                <a:endParaRPr lang="ko-KR" altLang="en-US" sz="27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69587" y="163421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29627" y="1731411"/>
            <a:ext cx="5794705" cy="646331"/>
            <a:chOff x="5819650" y="1666120"/>
            <a:chExt cx="5794705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81492-1FA1-4EE9-87A1-4997D4F01DB5}"/>
                </a:ext>
              </a:extLst>
            </p:cNvPr>
            <p:cNvSpPr txBox="1"/>
            <p:nvPr/>
          </p:nvSpPr>
          <p:spPr>
            <a:xfrm>
              <a:off x="6695147" y="1696982"/>
              <a:ext cx="4919208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ghép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kênh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kênh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29627" y="2388350"/>
            <a:ext cx="5383189" cy="990935"/>
            <a:chOff x="5819650" y="1666120"/>
            <a:chExt cx="5383189" cy="99093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876439-7B60-4359-8451-3F9EFA3D510C}"/>
                </a:ext>
              </a:extLst>
            </p:cNvPr>
            <p:cNvSpPr txBox="1"/>
            <p:nvPr/>
          </p:nvSpPr>
          <p:spPr>
            <a:xfrm>
              <a:off x="6695147" y="1733725"/>
              <a:ext cx="450769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mã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mã</a:t>
              </a:r>
              <a:r>
                <a:rPr lang="en-US" altLang="ko-KR" sz="27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29627" y="3014096"/>
            <a:ext cx="5415521" cy="646331"/>
            <a:chOff x="5819650" y="1666120"/>
            <a:chExt cx="5415521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chuyển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đổi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mã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D4BEEDD-86DE-4E96-A635-24D514CE09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29627" y="3662042"/>
            <a:ext cx="5415521" cy="646331"/>
            <a:chOff x="5819650" y="1666120"/>
            <a:chExt cx="5415521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so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sánh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397295" y="4318981"/>
            <a:ext cx="5415521" cy="646331"/>
            <a:chOff x="5819650" y="1666120"/>
            <a:chExt cx="5415521" cy="646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E57309-26D6-4654-9A76-C1BC37CCD6E7}"/>
                </a:ext>
              </a:extLst>
            </p:cNvPr>
            <p:cNvSpPr txBox="1"/>
            <p:nvPr/>
          </p:nvSpPr>
          <p:spPr>
            <a:xfrm>
              <a:off x="6727479" y="1732877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altLang="ko-KR" sz="27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7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397295" y="1101828"/>
            <a:ext cx="6096734" cy="646331"/>
            <a:chOff x="5819650" y="1666120"/>
            <a:chExt cx="5794705" cy="6463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781492-1FA1-4EE9-87A1-4997D4F01DB5}"/>
                </a:ext>
              </a:extLst>
            </p:cNvPr>
            <p:cNvSpPr txBox="1"/>
            <p:nvPr/>
          </p:nvSpPr>
          <p:spPr>
            <a:xfrm>
              <a:off x="6695147" y="1696982"/>
              <a:ext cx="4919208" cy="49244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6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altLang="ko-KR" sz="2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6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tích-tổng</a:t>
              </a:r>
              <a:r>
                <a:rPr lang="en-US" altLang="ko-KR" sz="2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6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hợp</a:t>
              </a:r>
              <a:r>
                <a:rPr lang="en-US" altLang="ko-KR" sz="2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6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mạch</a:t>
              </a:r>
              <a:r>
                <a:rPr lang="en-US" altLang="ko-KR" sz="2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6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đa</a:t>
              </a:r>
              <a:r>
                <a:rPr lang="en-US" altLang="ko-KR" sz="2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6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mức</a:t>
              </a:r>
              <a:endParaRPr lang="ko-KR" altLang="en-US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614361" y="664390"/>
            <a:ext cx="957692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Ví dụ về phân tách hàm (cont.)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614360" y="1894703"/>
            <a:ext cx="10264747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Hàm trở thành</a:t>
            </a:r>
          </a:p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Mạch được xây dựng như sau với COST=16 bao gồm cả cổng NOT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05" y="1894703"/>
            <a:ext cx="3140511" cy="43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61" y="3172078"/>
            <a:ext cx="8703104" cy="28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9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85483" y="931427"/>
            <a:ext cx="10394219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 vấn đề thực tế</a:t>
            </a:r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85483" y="2161740"/>
            <a:ext cx="10394219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 tách hàm là công cụ mạnh để giảm mức độ phức tạp cho mạch</a:t>
            </a: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Nó có thể được dùng để thực hiện hàm logic với các ràng buộc. Ví dụ: thực hiện với PLD cụ thể.</a:t>
            </a: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CAD tools dùng nhiều khái niệm này.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1552321" y="659585"/>
            <a:ext cx="965514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 mạch NAND và NOR đa mức</a:t>
            </a:r>
            <a:endParaRPr lang="en-US" alt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129553" y="1889898"/>
            <a:ext cx="1007791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 mạch 2 mức chứa các cổng AND và OR có thể dễ ràng được chuyển thành mạch chỉ dùng các cổng NAND và NOR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Mạch 2 mức AND-OR (SOP) có thể được thực hiện trực tiếp thành mạch NAND-NAND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Mạch 2 mức OR-AND (POS) có thể được thực hiện trực tiếp thành mạch NOR-NOR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Cũng với tiếp cận này có thể được dùng cho các mạng đa mức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99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377710" y="58646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sz="4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AND-OR thành NAND-NAND</a:t>
            </a:r>
            <a:endParaRPr lang="en-US" altLang="en-US" sz="45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74" y="1888436"/>
            <a:ext cx="6326623" cy="420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35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345341" y="68356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OR-AND thành NOR-NOR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35" y="2115013"/>
            <a:ext cx="6119901" cy="407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1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490999" y="61677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Ví dụ mạch đa mức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79" y="2153423"/>
            <a:ext cx="6905679" cy="400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4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466722" y="5010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Mạch đa mức dùng NAND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231" y="1970411"/>
            <a:ext cx="6058819" cy="306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802541" y="5364389"/>
            <a:ext cx="62792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Chú ý: các vòng tròn thể hiện đảo (như NOT)</a:t>
            </a: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67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523366" y="47692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Mạch đa mức dùng NAND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85444"/>
            <a:ext cx="6640513" cy="411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0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588103" y="52309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Mạch đa mức dùng NOR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07" y="1966364"/>
            <a:ext cx="7380421" cy="380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930040" y="5968191"/>
            <a:ext cx="67473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Chú ý: các vòng tròn thể hiện đảo (như NOT)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847047" y="39693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Mạch đa mức dùng NOR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924" y="1828800"/>
            <a:ext cx="7323292" cy="433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32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83912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1981200" y="6191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 trình chuyển đổi đa mức</a:t>
            </a:r>
            <a:endParaRPr lang="en-US" altLang="en-US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981200" y="1849438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Dạng của mạch ko thay đổi nhiều khi chuyển từ AND và OR sang hoặc NAND hay OR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Có thể cần thêm các phần tử làm việc như NOT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Kết  quả cho ra mạch có thể ko tối ưu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4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4555375" y="2473377"/>
            <a:ext cx="76364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4984551" y="3009817"/>
            <a:ext cx="720730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altLang="ko-KR" sz="4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ko-KR" sz="4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altLang="ko-KR" sz="4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altLang="ko-KR" sz="4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4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4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endParaRPr lang="ko-KR" alt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1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648636" y="350183"/>
            <a:ext cx="961912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 bộ ghép kênh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640930" y="1813579"/>
            <a:ext cx="9619129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Mạch ghép kênh có: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 số đầu vào dữ liệu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Một/vài đầu chọn đầu vào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 đầu ra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Nó chuyển giá trị tín hiệu trên một trong các đầu vào đến đầu ra dựa trên giá trị của đầu tín hiệu chọn</a:t>
            </a:r>
            <a:endParaRPr lang="en-US" altLang="en-US" sz="2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378" y="4504778"/>
            <a:ext cx="5896243" cy="211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1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021106" y="0"/>
            <a:ext cx="961912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 bộ ghép kênh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48" y="1934678"/>
            <a:ext cx="9604408" cy="3295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934591" y="5623979"/>
            <a:ext cx="389485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Hay được dùng hơn</a:t>
            </a: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95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77915" y="73104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Bộ ghép kênh 4 đầu vào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99189" y="1694531"/>
            <a:ext cx="10592602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Đầu ra là từ 1 trong 4 đầu vào tùy theo 2 tín hiệu ch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ọ</a:t>
            </a: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2550695"/>
            <a:ext cx="9531417" cy="341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84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777915" y="731045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Bộ ghép kênh 4 đầu vào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99189" y="1694531"/>
            <a:ext cx="10592602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MUX 2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462" y="2409524"/>
            <a:ext cx="4724399" cy="422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1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482290" y="451912"/>
            <a:ext cx="10284593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MUX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99189" y="1694531"/>
            <a:ext cx="10592602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VD1: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MUX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XOR 2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0" y="2466474"/>
            <a:ext cx="6602931" cy="412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4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482290" y="451912"/>
            <a:ext cx="10578165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MUX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(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99189" y="1694531"/>
            <a:ext cx="10592602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VD1: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MUX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XOR 3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453" y="2570612"/>
            <a:ext cx="8640963" cy="394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7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482290" y="451912"/>
            <a:ext cx="10578165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MUX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(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99189" y="1694531"/>
            <a:ext cx="10592602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VD1: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MUX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44" y="2376837"/>
            <a:ext cx="8818345" cy="411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1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3005989" y="28596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 bộ tách kênh (demultiplexer)</a:t>
            </a:r>
            <a:endParaRPr lang="en-US" alt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365760" y="1849438"/>
            <a:ext cx="11386686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Dùng để tách 1 đầu vào tới n đầu ra </a:t>
            </a: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ngược lại với bộ ghép kênh</a:t>
            </a:r>
            <a:endParaRPr lang="vi-VN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Bộ tách n-to-2</a:t>
            </a:r>
            <a:r>
              <a:rPr lang="vi-VN" altLang="en-US" sz="32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thực hiện như một bộ tách kênh</a:t>
            </a:r>
          </a:p>
          <a:p>
            <a:pPr eaLnBrk="1" hangingPunct="1"/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963" y="3508976"/>
            <a:ext cx="5035847" cy="20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558511" y="3310750"/>
            <a:ext cx="19014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Làm việc như</a:t>
            </a:r>
          </a:p>
          <a:p>
            <a:pPr eaLnBrk="1" hangingPunct="1"/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đầu vào chọn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2558511" y="5062157"/>
            <a:ext cx="21611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Làm việc như</a:t>
            </a:r>
          </a:p>
          <a:p>
            <a:pPr eaLnBrk="1" hangingPunct="1"/>
            <a:r>
              <a:rPr lang="vi-V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đầu vào dữ liệu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23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499189" y="548640"/>
            <a:ext cx="11088753" cy="507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Khái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logic)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vi-VN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9" y="2876875"/>
            <a:ext cx="10591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5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3005989" y="28596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 bộ tách kênh (demultiplexer)</a:t>
            </a:r>
            <a:endParaRPr lang="en-US" alt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56" y="1901490"/>
            <a:ext cx="9451438" cy="2747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607" y="4802654"/>
            <a:ext cx="45910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3005989" y="28596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Các bộ tách kênh (demultiplexer)</a:t>
            </a:r>
            <a:endParaRPr lang="en-US" alt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00" y="1729183"/>
            <a:ext cx="6932496" cy="48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1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461296" y="301350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665621" y="-7389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Bộ mã hóa (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ncoder)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741145" y="1204545"/>
            <a:ext cx="948890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Làm chức năng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endParaRPr lang="vi-V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Bộ mã hóa nhị phân mã hóa thông tin từ 2</a:t>
            </a:r>
            <a:r>
              <a:rPr lang="vi-VN" alt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đầu và và cho ra mã n-bit 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Chính xác 1 đầu vào có giá trị “1”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 đầu ra biểu diễn số nhị phân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Bộ mã hóa làm giảm số bit cần để biểu diễn thông tin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Ứng dụng trong truyền tin ở hệ thống số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166" y="4976946"/>
            <a:ext cx="5655067" cy="18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160295" y="-21346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4-to-2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27" y="1171324"/>
            <a:ext cx="4834873" cy="3432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30" y="4284395"/>
            <a:ext cx="5280096" cy="2368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53" y="1335380"/>
            <a:ext cx="58864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160295" y="-21346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8-to-3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231" y="929540"/>
            <a:ext cx="3874168" cy="2235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4" y="3348337"/>
            <a:ext cx="6400800" cy="3374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88" y="2526633"/>
            <a:ext cx="5292011" cy="4090242"/>
          </a:xfrm>
          <a:prstGeom prst="rect">
            <a:avLst/>
          </a:prstGeom>
        </p:spPr>
      </p:pic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7321092" y="1156586"/>
            <a:ext cx="444980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TH1: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1</a:t>
            </a:r>
          </a:p>
        </p:txBody>
      </p:sp>
    </p:spTree>
    <p:extLst>
      <p:ext uri="{BB962C8B-B14F-4D97-AF65-F5344CB8AC3E}">
        <p14:creationId xmlns:p14="http://schemas.microsoft.com/office/powerpoint/2010/main" val="22054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1860884" y="-213460"/>
            <a:ext cx="959317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8-to-3 </a:t>
            </a:r>
            <a:r>
              <a:rPr lang="en-US" alt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935394" y="1194235"/>
            <a:ext cx="8377048" cy="4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TH2: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logic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4" y="2598822"/>
            <a:ext cx="6223395" cy="3779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400" y="2484115"/>
            <a:ext cx="4944083" cy="40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3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304673" y="-285650"/>
            <a:ext cx="959317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altLang="en-US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9" y="1122045"/>
            <a:ext cx="3927058" cy="18442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089703"/>
            <a:ext cx="7146758" cy="3528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759" y="1674443"/>
            <a:ext cx="4850481" cy="49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232483" y="0"/>
            <a:ext cx="959317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endParaRPr lang="en-US" altLang="en-US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499188" y="1378661"/>
            <a:ext cx="10762369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Là loại dựa trên tính ưu tiên của tín hiệu vào</a:t>
            </a:r>
          </a:p>
          <a:p>
            <a:pPr eaLnBrk="1" hangingPunct="1">
              <a:lnSpc>
                <a:spcPct val="150000"/>
              </a:lnSpc>
            </a:pP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Mỗi đầu vào có mức ưu tiên được định sẵn</a:t>
            </a:r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Đầu ra của bộ giải mã chỉ ra đầu vào active có mức ưu tiên cao nhất</a:t>
            </a:r>
          </a:p>
          <a:p>
            <a:pPr lvl="1" eaLnBrk="1" hangingPunct="1">
              <a:lnSpc>
                <a:spcPct val="150000"/>
              </a:lnSpc>
            </a:pPr>
            <a:r>
              <a:rPr lang="vi-V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 đầu vào với mức ưu tiên cao hơn được xác định, đầu ra có mức ưu tiên thấp hơn được lờ đi</a:t>
            </a:r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4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232483" y="0"/>
            <a:ext cx="959317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4-to-2</a:t>
            </a:r>
            <a:endParaRPr lang="en-US" altLang="en-US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36" y="1315088"/>
            <a:ext cx="3928432" cy="2066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44" y="3631735"/>
            <a:ext cx="4676775" cy="2986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203" y="2046215"/>
            <a:ext cx="67453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499189" y="548640"/>
            <a:ext cx="6021927" cy="507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6521116" y="548640"/>
            <a:ext cx="6021927" cy="507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4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962400" y="29908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ác bộ giải mã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(Decoder)</a:t>
            </a: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1020277" y="1721418"/>
            <a:ext cx="9914021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Mạch giải mã thự</a:t>
            </a:r>
            <a:r>
              <a:rPr lang="en-US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hiện việc giải mã thông tin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Bộ giải mã nhị phân có n đầu vào 2</a:t>
            </a:r>
            <a:r>
              <a:rPr lang="vi-VN" altLang="en-US" sz="27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đầu ra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Chỉ có một đầu ra được active và ứng với một giá trị của đầu vào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Đầu vào cho phép (EN) được dùng để disable các đầu ra khi EN=0, ngược lại....</a:t>
            </a:r>
            <a:endParaRPr lang="en-US" altLang="en-US" sz="2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17" y="4543424"/>
            <a:ext cx="6095717" cy="19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5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936" y="1405276"/>
            <a:ext cx="8827296" cy="521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240505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2-to-4</a:t>
            </a:r>
          </a:p>
        </p:txBody>
      </p:sp>
    </p:spTree>
    <p:extLst>
      <p:ext uri="{BB962C8B-B14F-4D97-AF65-F5344CB8AC3E}">
        <p14:creationId xmlns:p14="http://schemas.microsoft.com/office/powerpoint/2010/main" val="392937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264568" y="-12031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275" y="3169618"/>
            <a:ext cx="5591175" cy="2857500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741145" y="1204545"/>
            <a:ext cx="1145085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1,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endParaRPr lang="vi-VN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264568" y="-12031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741145" y="1204545"/>
            <a:ext cx="11450855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20000"/>
              </a:lnSpc>
              <a:buNone/>
            </a:pPr>
            <a:endParaRPr lang="vi-VN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9" y="1204545"/>
            <a:ext cx="11267695" cy="54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100" y="1114425"/>
            <a:ext cx="8884865" cy="5743575"/>
          </a:xfrm>
          <a:prstGeom prst="rect">
            <a:avLst/>
          </a:prstGeom>
        </p:spPr>
      </p:pic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264568" y="-12031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4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461296" y="301350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97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245223" y="60119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ác bộ chuyển đổi mã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708212" y="1849438"/>
            <a:ext cx="11121236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Mục đích là chuyển đổi từ dạng mã hóa này sang dạng khác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Ví dụ: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Bộ giải mã 3-to-8 chuyển từ nhị phân sang mã one-hot ở đầu ra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Bộ mã hóa 8-to-3 thực hiện ngược lại</a:t>
            </a:r>
          </a:p>
          <a:p>
            <a:pPr eaLnBrk="1" hangingPunct="1">
              <a:lnSpc>
                <a:spcPct val="12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Nhiều loại khác nhau mạch chuyển đổi có thể được xây dựng</a:t>
            </a:r>
          </a:p>
          <a:p>
            <a:pPr lvl="1" eaLnBrk="1" hangingPunct="1">
              <a:lnSpc>
                <a:spcPct val="120000"/>
              </a:lnSpc>
            </a:pPr>
            <a:r>
              <a:rPr lang="vi-V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Bộ giải mã BCD-to-7 segment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1936377" y="-178734"/>
            <a:ext cx="1125967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Bộ giải mã BCD-to-7 segment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49594" y="1060544"/>
            <a:ext cx="12041018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Chuyển từ BD sang dạng thông tin phù hợp cho hiển thị, ví dụ máy bán nước tự động.</a:t>
            </a:r>
          </a:p>
          <a:p>
            <a:pPr eaLnBrk="1" hangingPunct="1"/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Mỗi Segment là một đoạn LED được điều khiển bởi tín hiệu điện</a:t>
            </a:r>
          </a:p>
          <a:p>
            <a:pPr eaLnBrk="1" hangingPunct="1"/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4" y="2383959"/>
            <a:ext cx="3098895" cy="199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776" y="4831324"/>
            <a:ext cx="1390650" cy="173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23" y="2556436"/>
            <a:ext cx="77724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6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1936377" y="-178734"/>
            <a:ext cx="1125967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Bộ giải mã BCD-to-7 segment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49594" y="1060544"/>
            <a:ext cx="12041018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Cathode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29" y="1299882"/>
            <a:ext cx="8211671" cy="55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1936377" y="-178734"/>
            <a:ext cx="1125967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vi-V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Bộ giải mã BCD-to-7 segment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49594" y="1060544"/>
            <a:ext cx="12041018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Anode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868" y="1398494"/>
            <a:ext cx="8127626" cy="53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499189" y="548640"/>
            <a:ext cx="10955749" cy="607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= B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lối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 = 1;  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&lt;&gt; B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lối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 = 0</a:t>
            </a:r>
          </a:p>
        </p:txBody>
      </p:sp>
    </p:spTree>
    <p:extLst>
      <p:ext uri="{BB962C8B-B14F-4D97-AF65-F5344CB8AC3E}">
        <p14:creationId xmlns:p14="http://schemas.microsoft.com/office/powerpoint/2010/main" val="171060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461296" y="301350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8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660402" y="-226359"/>
            <a:ext cx="51597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bit</a:t>
            </a:r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708212" y="1419226"/>
            <a:ext cx="11121236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20000"/>
              </a:lnSpc>
            </a:pPr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12" y="1116666"/>
            <a:ext cx="4445240" cy="2379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12" y="3932165"/>
            <a:ext cx="3857625" cy="2686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0" y="2352676"/>
            <a:ext cx="42862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574677" y="-140634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712" y="1060544"/>
            <a:ext cx="3452813" cy="1993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793" y="3458603"/>
            <a:ext cx="6686550" cy="3238500"/>
          </a:xfrm>
          <a:prstGeom prst="rect">
            <a:avLst/>
          </a:prstGeom>
        </p:spPr>
      </p:pic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249594" y="1060544"/>
            <a:ext cx="8484831" cy="23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bit</a:t>
            </a:r>
          </a:p>
          <a:p>
            <a:pPr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7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574677" y="-140634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249594" y="1060544"/>
            <a:ext cx="8484831" cy="233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05" y="1639814"/>
            <a:ext cx="5786340" cy="51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1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574677" y="-140634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249594" y="1060544"/>
            <a:ext cx="8484831" cy="76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hương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bit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15" y="1652044"/>
            <a:ext cx="3377486" cy="1974927"/>
          </a:xfrm>
          <a:prstGeom prst="rect">
            <a:avLst/>
          </a:prstGeom>
        </p:spPr>
      </p:pic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3876676" y="3337740"/>
            <a:ext cx="8484831" cy="76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hương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 bit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75" y="3719486"/>
            <a:ext cx="7374821" cy="2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3584202" y="-245409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45" y="897591"/>
            <a:ext cx="3058367" cy="57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270DB5-44A9-40F8-8715-0DF21DE5A4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461296" y="3013501"/>
            <a:ext cx="66456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4113119" y="-155762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8" y="1455644"/>
            <a:ext cx="4048125" cy="156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210" y="1259821"/>
            <a:ext cx="3400425" cy="258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510" y="3930743"/>
            <a:ext cx="39719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4113119" y="-155762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43" y="987238"/>
            <a:ext cx="3155298" cy="1644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30" y="2770115"/>
            <a:ext cx="4581525" cy="3848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532" y="1186703"/>
            <a:ext cx="6040656" cy="2874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886" y="4177553"/>
            <a:ext cx="5411947" cy="2608731"/>
          </a:xfrm>
          <a:prstGeom prst="rect">
            <a:avLst/>
          </a:prstGeom>
        </p:spPr>
      </p:pic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7950013" y="532279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endParaRPr lang="en-US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>
            <a:spLocks noGrp="1" noChangeArrowheads="1"/>
          </p:cNvSpPr>
          <p:nvPr/>
        </p:nvSpPr>
        <p:spPr bwMode="auto">
          <a:xfrm>
            <a:off x="7272678" y="3117477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endParaRPr lang="en-US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4113119" y="-155762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346344"/>
            <a:ext cx="3829050" cy="1419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13" y="3424237"/>
            <a:ext cx="4743450" cy="229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137" y="2238374"/>
            <a:ext cx="45243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9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473377"/>
            <a:ext cx="6983876" cy="1811544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46361" y="2469790"/>
            <a:ext cx="664563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F75E2-4427-4F7D-9AD0-D395963A1B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4113119" y="-155762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endParaRPr lang="en-US" alt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14" y="987238"/>
            <a:ext cx="3329483" cy="1784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14" y="3362325"/>
            <a:ext cx="4168061" cy="3308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119187"/>
            <a:ext cx="6048375" cy="2652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375" y="4152900"/>
            <a:ext cx="6162675" cy="2609850"/>
          </a:xfrm>
          <a:prstGeom prst="rect">
            <a:avLst/>
          </a:prstGeom>
        </p:spPr>
      </p:pic>
      <p:sp>
        <p:nvSpPr>
          <p:cNvPr id="11" name="Rectangle 10"/>
          <p:cNvSpPr>
            <a:spLocks noGrp="1" noChangeArrowheads="1"/>
          </p:cNvSpPr>
          <p:nvPr/>
        </p:nvSpPr>
        <p:spPr bwMode="auto">
          <a:xfrm>
            <a:off x="7950013" y="532279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endParaRPr lang="en-US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>
            <a:spLocks noGrp="1" noChangeArrowheads="1"/>
          </p:cNvSpPr>
          <p:nvPr/>
        </p:nvSpPr>
        <p:spPr bwMode="auto">
          <a:xfrm>
            <a:off x="7510803" y="3088902"/>
            <a:ext cx="60741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trừ</a:t>
            </a:r>
            <a:endParaRPr lang="en-US" alt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2122394" y="-98612"/>
            <a:ext cx="896470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37" y="1581150"/>
            <a:ext cx="6143625" cy="2705100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706794" y="4562475"/>
            <a:ext cx="11351856" cy="76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nhị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bit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eaLnBrk="1" hangingPunct="1">
              <a:buFontTx/>
              <a:buChar char="-"/>
            </a:pP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hiêu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Ck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buFontTx/>
              <a:buChar char="-"/>
            </a:pP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tốc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độ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xử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lý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bị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ảnh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hưởng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375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779613" y="845993"/>
            <a:ext cx="10386128" cy="114300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Tổng hợp mạch đa mức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96470" y="1988993"/>
            <a:ext cx="10386128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Vấn đề tối ưu hóa là đi tìm dạng tối thiểu dưới dạng POS hoặc SOP cho hàm logic</a:t>
            </a:r>
          </a:p>
          <a:p>
            <a:pPr>
              <a:lnSpc>
                <a:spcPct val="13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SOP hay POS thuộc loại hai mức:</a:t>
            </a:r>
          </a:p>
          <a:p>
            <a:pPr lvl="1">
              <a:lnSpc>
                <a:spcPct val="130000"/>
              </a:lnSpc>
            </a:pPr>
            <a:r>
              <a:rPr lang="vi-V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Dạng SOP có mức thứ nhất chỉ gồm các cổng AND với các đầu ra nối đến các đầu vào của mức thứ 2 là cổng OR</a:t>
            </a:r>
          </a:p>
          <a:p>
            <a:pPr lvl="1">
              <a:lnSpc>
                <a:spcPct val="130000"/>
              </a:lnSpc>
            </a:pPr>
            <a:r>
              <a:rPr lang="vi-V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 tự, POS có mức thứ nhất là các cổng OR và mức thứ 2 là cổng AND</a:t>
            </a:r>
          </a:p>
          <a:p>
            <a:pPr>
              <a:lnSpc>
                <a:spcPct val="130000"/>
              </a:lnSpc>
            </a:pPr>
            <a:r>
              <a:rPr lang="vi-VN" alt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Thực hiện tổng hợp mạch 2 lớp thường hiệu quả cho các hàm có vài đầu vào</a:t>
            </a:r>
            <a:endParaRPr lang="en-US" altLang="en-US" sz="2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02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CDFAD26-42BD-4812-B735-D98E4C6A0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8430"/>
            <a:ext cx="499189" cy="4795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37525" y="758680"/>
            <a:ext cx="11114411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Tổng hợp mạch đa mức (cont.)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37525" y="1988993"/>
            <a:ext cx="11114411" cy="438943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 số đầu vào tăng thì vấn đề xảy ra ở chỗ đầu vào (fan-in problems)</a:t>
            </a: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Fan-in: tổng số đầu vào đi đến một cổng hay một phần tử của mạch</a:t>
            </a:r>
          </a:p>
          <a:p>
            <a:pPr>
              <a:lnSpc>
                <a:spcPct val="120000"/>
              </a:lnSpc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Xét cost cho biểu thức SOP dưới đây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f(x_1,..x_7)=x_1x_3x_6’+x_1x_4x_5x_6’+x_2x_3x_7+x_2x_4x_5x_7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D70A23FD3474F8DEA7DC11F3A63C9" ma:contentTypeVersion="13" ma:contentTypeDescription="Create a new document." ma:contentTypeScope="" ma:versionID="7cd0e34b347bf8fa060fd806af76c9a3">
  <xsd:schema xmlns:xsd="http://www.w3.org/2001/XMLSchema" xmlns:xs="http://www.w3.org/2001/XMLSchema" xmlns:p="http://schemas.microsoft.com/office/2006/metadata/properties" xmlns:ns2="03badfed-b8d5-41ac-8263-c8f7290caafd" xmlns:ns3="e738207b-8185-4915-aabe-7d684b6a3e96" targetNamespace="http://schemas.microsoft.com/office/2006/metadata/properties" ma:root="true" ma:fieldsID="c0c1cfb4b2922d81d02573d50ce2b167" ns2:_="" ns3:_="">
    <xsd:import namespace="03badfed-b8d5-41ac-8263-c8f7290caafd"/>
    <xsd:import namespace="e738207b-8185-4915-aabe-7d684b6a3e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badfed-b8d5-41ac-8263-c8f7290ca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38207b-8185-4915-aabe-7d684b6a3e9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30cc64f-67ef-4862-9cac-14975d911082}" ma:internalName="TaxCatchAll" ma:showField="CatchAllData" ma:web="e738207b-8185-4915-aabe-7d684b6a3e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3badfed-b8d5-41ac-8263-c8f7290caafd">
      <Terms xmlns="http://schemas.microsoft.com/office/infopath/2007/PartnerControls"/>
    </lcf76f155ced4ddcb4097134ff3c332f>
    <TaxCatchAll xmlns="e738207b-8185-4915-aabe-7d684b6a3e96" xsi:nil="true"/>
  </documentManagement>
</p:properties>
</file>

<file path=customXml/itemProps1.xml><?xml version="1.0" encoding="utf-8"?>
<ds:datastoreItem xmlns:ds="http://schemas.openxmlformats.org/officeDocument/2006/customXml" ds:itemID="{FA433776-5F3F-42EA-BBF3-ECB459DCBF45}"/>
</file>

<file path=customXml/itemProps2.xml><?xml version="1.0" encoding="utf-8"?>
<ds:datastoreItem xmlns:ds="http://schemas.openxmlformats.org/officeDocument/2006/customXml" ds:itemID="{81E13CA6-34F8-4049-A52B-55CE36DC0CB5}"/>
</file>

<file path=customXml/itemProps3.xml><?xml version="1.0" encoding="utf-8"?>
<ds:datastoreItem xmlns:ds="http://schemas.openxmlformats.org/officeDocument/2006/customXml" ds:itemID="{B226366E-4476-4C2C-BE0A-126A0D71B111}"/>
</file>

<file path=docProps/app.xml><?xml version="1.0" encoding="utf-8"?>
<Properties xmlns="http://schemas.openxmlformats.org/officeDocument/2006/extended-properties" xmlns:vt="http://schemas.openxmlformats.org/officeDocument/2006/docPropsVTypes">
  <TotalTime>6913</TotalTime>
  <Words>2211</Words>
  <Application>Microsoft Office PowerPoint</Application>
  <PresentationFormat>Widescreen</PresentationFormat>
  <Paragraphs>217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 Unicode MS</vt:lpstr>
      <vt:lpstr>Arial</vt:lpstr>
      <vt:lpstr>Calibri</vt:lpstr>
      <vt:lpstr>Times New Roman</vt:lpstr>
      <vt:lpstr>Wingdings</vt:lpstr>
      <vt:lpstr>Wingdings 2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ADMIN</cp:lastModifiedBy>
  <cp:revision>161</cp:revision>
  <dcterms:created xsi:type="dcterms:W3CDTF">2018-04-24T17:14:44Z</dcterms:created>
  <dcterms:modified xsi:type="dcterms:W3CDTF">2021-02-22T09:25:57Z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0x010100EC4D70A23FD3474F8DEA7DC11F3A63C9</vt:lpwstr>
  </property>
</Properties>
</file>